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77" r:id="rId1"/>
  </p:sldMasterIdLst>
  <p:sldIdLst>
    <p:sldId id="256" r:id="rId2"/>
    <p:sldId id="273" r:id="rId3"/>
    <p:sldId id="263" r:id="rId4"/>
    <p:sldId id="265" r:id="rId5"/>
    <p:sldId id="266" r:id="rId6"/>
    <p:sldId id="267" r:id="rId7"/>
    <p:sldId id="268" r:id="rId8"/>
    <p:sldId id="274" r:id="rId9"/>
    <p:sldId id="270" r:id="rId10"/>
    <p:sldId id="269" r:id="rId11"/>
    <p:sldId id="275" r:id="rId12"/>
    <p:sldId id="258" r:id="rId13"/>
    <p:sldId id="259" r:id="rId14"/>
    <p:sldId id="260" r:id="rId15"/>
    <p:sldId id="271" r:id="rId16"/>
    <p:sldId id="261" r:id="rId17"/>
    <p:sldId id="272" r:id="rId18"/>
    <p:sldId id="262" r:id="rId19"/>
    <p:sldId id="27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6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77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1790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4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1210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07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7091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37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166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41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599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863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24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7942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piper@uwc.ac.z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5zmLHt" TargetMode="External"/><Relationship Id="rId2" Type="http://schemas.openxmlformats.org/officeDocument/2006/relationships/hyperlink" Target="http://goo.gl/WpNh6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democracydisconnected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7" y="1298448"/>
            <a:ext cx="7923323" cy="4512442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tx1"/>
                </a:solidFill>
              </a:rPr>
              <a:t>Resisting informal settlement upgrading after a fire: contending forms of governance in Cape Town</a:t>
            </a: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1962" y="2356701"/>
            <a:ext cx="2700685" cy="3454189"/>
          </a:xfrm>
        </p:spPr>
        <p:txBody>
          <a:bodyPr>
            <a:normAutofit fontScale="92500"/>
          </a:bodyPr>
          <a:lstStyle/>
          <a:p>
            <a:r>
              <a:rPr lang="en-ZA" dirty="0" smtClean="0"/>
              <a:t>Laurence Piper, Political Studies, University of the Western Cape, Cape Town, South Africa</a:t>
            </a:r>
          </a:p>
          <a:p>
            <a:endParaRPr lang="en-ZA" dirty="0"/>
          </a:p>
          <a:p>
            <a:r>
              <a:rPr lang="en-ZA" dirty="0" smtClean="0">
                <a:hlinkClick r:id="rId2"/>
              </a:rPr>
              <a:t>lpiper@uwc.ac.za</a:t>
            </a:r>
            <a:endParaRPr lang="en-ZA" dirty="0" smtClean="0"/>
          </a:p>
          <a:p>
            <a:endParaRPr lang="en-ZA" dirty="0" smtClean="0"/>
          </a:p>
          <a:p>
            <a:r>
              <a:rPr lang="en-ZA" dirty="0" smtClean="0"/>
              <a:t>City Futures 2019, Dublin, 20-21 </a:t>
            </a:r>
            <a:r>
              <a:rPr lang="en-ZA" dirty="0"/>
              <a:t>J</a:t>
            </a:r>
            <a:r>
              <a:rPr lang="en-ZA" dirty="0" smtClean="0"/>
              <a:t>une 2019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4819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479" y="0"/>
            <a:ext cx="10232985" cy="682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0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Explaining resistance to upgrading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Distrust of state and fear of displacement but also defence of informality under threat by upgrading. </a:t>
            </a:r>
          </a:p>
          <a:p>
            <a:r>
              <a:rPr lang="en-ZA" dirty="0" smtClean="0"/>
              <a:t>Need </a:t>
            </a:r>
            <a:r>
              <a:rPr lang="en-ZA" dirty="0" smtClean="0"/>
              <a:t>to understand the multiple and contending forms of </a:t>
            </a:r>
          </a:p>
          <a:p>
            <a:pPr lvl="1"/>
            <a:r>
              <a:rPr lang="en-ZA" dirty="0" smtClean="0"/>
              <a:t>Public authority, and</a:t>
            </a:r>
          </a:p>
          <a:p>
            <a:pPr lvl="1"/>
            <a:r>
              <a:rPr lang="en-ZA" dirty="0" smtClean="0"/>
              <a:t>Governance</a:t>
            </a:r>
          </a:p>
          <a:p>
            <a:r>
              <a:rPr lang="en-ZA" dirty="0" smtClean="0"/>
              <a:t>That govern daily life in </a:t>
            </a:r>
            <a:r>
              <a:rPr lang="en-ZA" dirty="0" err="1" smtClean="0"/>
              <a:t>Imizamo</a:t>
            </a:r>
            <a:r>
              <a:rPr lang="en-ZA" dirty="0" smtClean="0"/>
              <a:t> </a:t>
            </a:r>
            <a:r>
              <a:rPr lang="en-ZA" dirty="0" err="1" smtClean="0"/>
              <a:t>Yethu</a:t>
            </a:r>
            <a:r>
              <a:rPr lang="en-ZA" dirty="0" smtClean="0"/>
              <a:t> (and </a:t>
            </a:r>
            <a:r>
              <a:rPr lang="en-ZA" dirty="0" err="1" smtClean="0"/>
              <a:t>Hout</a:t>
            </a:r>
            <a:r>
              <a:rPr lang="en-ZA" dirty="0" smtClean="0"/>
              <a:t> Bay), especially around meeting key needs of urban life</a:t>
            </a:r>
          </a:p>
          <a:p>
            <a:pPr lvl="1"/>
            <a:r>
              <a:rPr lang="en-ZA" dirty="0" smtClean="0"/>
              <a:t>Livelihoods, housing, transport, security etc.  </a:t>
            </a:r>
          </a:p>
          <a:p>
            <a:r>
              <a:rPr lang="en-ZA" dirty="0" smtClean="0"/>
              <a:t>The inability of formal systems to adequately meet these needs (</a:t>
            </a:r>
            <a:r>
              <a:rPr lang="en-ZA" dirty="0" smtClean="0"/>
              <a:t>social/spatial justice</a:t>
            </a:r>
            <a:r>
              <a:rPr lang="en-ZA" dirty="0" smtClean="0"/>
              <a:t>?) </a:t>
            </a:r>
            <a:r>
              <a:rPr lang="en-ZA" dirty="0" smtClean="0"/>
              <a:t>forms </a:t>
            </a:r>
            <a:r>
              <a:rPr lang="en-ZA" dirty="0" smtClean="0"/>
              <a:t>the basis of politics in urban South</a:t>
            </a:r>
          </a:p>
          <a:p>
            <a:r>
              <a:rPr lang="en-ZA" dirty="0" smtClean="0"/>
              <a:t>Two theoretical moves </a:t>
            </a:r>
            <a:r>
              <a:rPr lang="en-ZA" dirty="0" smtClean="0"/>
              <a:t>re governance: </a:t>
            </a:r>
            <a:r>
              <a:rPr lang="en-ZA" dirty="0" smtClean="0"/>
              <a:t>power and the city</a:t>
            </a:r>
          </a:p>
          <a:p>
            <a:pPr lvl="1"/>
            <a:r>
              <a:rPr lang="en-ZA" dirty="0" smtClean="0"/>
              <a:t>(</a:t>
            </a:r>
            <a:r>
              <a:rPr lang="en-ZA" dirty="0" err="1" smtClean="0"/>
              <a:t>i</a:t>
            </a:r>
            <a:r>
              <a:rPr lang="en-ZA" dirty="0" smtClean="0"/>
              <a:t>) the conception of power as social production, and</a:t>
            </a:r>
          </a:p>
          <a:p>
            <a:pPr lvl="1"/>
            <a:r>
              <a:rPr lang="en-ZA" dirty="0" smtClean="0"/>
              <a:t>(ii) the de-territorialisation of the production of the city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5522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(</a:t>
            </a:r>
            <a:r>
              <a:rPr lang="en-ZA" dirty="0" err="1" smtClean="0"/>
              <a:t>i</a:t>
            </a:r>
            <a:r>
              <a:rPr lang="en-ZA" dirty="0" smtClean="0"/>
              <a:t>) Power and the city: from control to construction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Understanding urban governance is assisted by an alternative conception of power</a:t>
            </a:r>
          </a:p>
          <a:p>
            <a:r>
              <a:rPr lang="en-ZA" dirty="0" smtClean="0"/>
              <a:t>Move from power as control over people: e.g. Foucault, sovereign + disciplinary + </a:t>
            </a:r>
            <a:r>
              <a:rPr lang="en-ZA" dirty="0" err="1" smtClean="0"/>
              <a:t>biopolitics</a:t>
            </a:r>
            <a:r>
              <a:rPr lang="en-ZA" dirty="0" smtClean="0"/>
              <a:t>.</a:t>
            </a:r>
          </a:p>
          <a:p>
            <a:r>
              <a:rPr lang="en-ZA" dirty="0" smtClean="0"/>
              <a:t>To power as social production of the city: </a:t>
            </a:r>
            <a:r>
              <a:rPr lang="en-ZA" dirty="0" smtClean="0"/>
              <a:t>Clarence Stone </a:t>
            </a:r>
            <a:r>
              <a:rPr lang="en-ZA" dirty="0" smtClean="0"/>
              <a:t>on local government + business and regime theory </a:t>
            </a:r>
          </a:p>
          <a:p>
            <a:r>
              <a:rPr lang="en-ZA" dirty="0" smtClean="0"/>
              <a:t>Social production as both the built environment and the systems that go with it (electricity, water, transport, retail, </a:t>
            </a:r>
            <a:r>
              <a:rPr lang="en-ZA" dirty="0" err="1" smtClean="0"/>
              <a:t>etc</a:t>
            </a:r>
            <a:r>
              <a:rPr lang="en-ZA" dirty="0" smtClean="0"/>
              <a:t>).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4565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150157" cy="4601183"/>
          </a:xfrm>
        </p:spPr>
        <p:txBody>
          <a:bodyPr/>
          <a:lstStyle/>
          <a:p>
            <a:r>
              <a:rPr lang="en-ZA" dirty="0" smtClean="0"/>
              <a:t>(ii) The de-territorialisation of social production of the urban south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Beyond Stone’s </a:t>
            </a:r>
            <a:r>
              <a:rPr lang="en-ZA" dirty="0" smtClean="0"/>
              <a:t>notion of governance by regimes between City </a:t>
            </a:r>
            <a:r>
              <a:rPr lang="en-ZA" dirty="0" smtClean="0"/>
              <a:t>Hall and local business – beyond &amp; below the </a:t>
            </a:r>
            <a:r>
              <a:rPr lang="en-ZA" dirty="0" smtClean="0"/>
              <a:t>local</a:t>
            </a:r>
            <a:endParaRPr lang="en-ZA" dirty="0" smtClean="0"/>
          </a:p>
          <a:p>
            <a:r>
              <a:rPr lang="en-ZA" dirty="0" smtClean="0"/>
              <a:t>(</a:t>
            </a:r>
            <a:r>
              <a:rPr lang="en-ZA" dirty="0" err="1" smtClean="0"/>
              <a:t>i</a:t>
            </a:r>
            <a:r>
              <a:rPr lang="en-ZA" dirty="0" smtClean="0"/>
              <a:t>) international capital</a:t>
            </a:r>
          </a:p>
          <a:p>
            <a:r>
              <a:rPr lang="en-ZA" dirty="0" smtClean="0"/>
              <a:t>(ii) </a:t>
            </a:r>
            <a:r>
              <a:rPr lang="en-ZA" dirty="0" smtClean="0"/>
              <a:t>state (multi-level governance) </a:t>
            </a:r>
            <a:endParaRPr lang="en-ZA" dirty="0" smtClean="0"/>
          </a:p>
          <a:p>
            <a:pPr lvl="1"/>
            <a:r>
              <a:rPr lang="en-ZA" dirty="0" smtClean="0"/>
              <a:t>National</a:t>
            </a:r>
          </a:p>
          <a:p>
            <a:pPr lvl="1"/>
            <a:r>
              <a:rPr lang="en-ZA" dirty="0" smtClean="0"/>
              <a:t>Provincial</a:t>
            </a:r>
          </a:p>
          <a:p>
            <a:pPr lvl="1"/>
            <a:r>
              <a:rPr lang="en-ZA" dirty="0" smtClean="0"/>
              <a:t>Local</a:t>
            </a:r>
          </a:p>
          <a:p>
            <a:r>
              <a:rPr lang="en-ZA" dirty="0" smtClean="0"/>
              <a:t>(iii) local residents</a:t>
            </a:r>
          </a:p>
          <a:p>
            <a:pPr lvl="1"/>
            <a:r>
              <a:rPr lang="en-ZA" dirty="0" smtClean="0"/>
              <a:t>co-governance and contention below the local state by middle-class and poor settlements</a:t>
            </a:r>
          </a:p>
          <a:p>
            <a:pPr lvl="2"/>
            <a:r>
              <a:rPr lang="en-ZA" dirty="0"/>
              <a:t>n</a:t>
            </a:r>
            <a:r>
              <a:rPr lang="en-ZA" dirty="0" smtClean="0"/>
              <a:t>odal governance</a:t>
            </a:r>
          </a:p>
          <a:p>
            <a:pPr lvl="2"/>
            <a:r>
              <a:rPr lang="en-ZA" dirty="0" smtClean="0"/>
              <a:t>Informal governance by gangs, vigilantes </a:t>
            </a:r>
            <a:r>
              <a:rPr lang="en-ZA" dirty="0" err="1" smtClean="0"/>
              <a:t>etc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427468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Multiple public authorities and the response to the </a:t>
            </a:r>
            <a:r>
              <a:rPr lang="en-ZA" dirty="0" err="1" smtClean="0"/>
              <a:t>Imizamo</a:t>
            </a:r>
            <a:r>
              <a:rPr lang="en-ZA" dirty="0" smtClean="0"/>
              <a:t> </a:t>
            </a:r>
            <a:r>
              <a:rPr lang="en-ZA" dirty="0" err="1" smtClean="0"/>
              <a:t>Yethu</a:t>
            </a:r>
            <a:r>
              <a:rPr lang="en-ZA" dirty="0" smtClean="0"/>
              <a:t> fire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Responding to the fire</a:t>
            </a:r>
          </a:p>
          <a:p>
            <a:pPr lvl="1"/>
            <a:r>
              <a:rPr lang="en-ZA" dirty="0" smtClean="0"/>
              <a:t>Three spheres of the RSA state initially involved</a:t>
            </a:r>
          </a:p>
          <a:p>
            <a:r>
              <a:rPr lang="en-ZA" dirty="0" smtClean="0"/>
              <a:t>Rebuilding</a:t>
            </a:r>
          </a:p>
          <a:p>
            <a:pPr lvl="1"/>
            <a:r>
              <a:rPr lang="en-ZA" dirty="0" smtClean="0"/>
              <a:t>City Hall, contractors &amp; super-blocking</a:t>
            </a:r>
          </a:p>
          <a:p>
            <a:r>
              <a:rPr lang="en-ZA" dirty="0" smtClean="0"/>
              <a:t>Resistance</a:t>
            </a:r>
          </a:p>
          <a:p>
            <a:pPr lvl="1"/>
            <a:r>
              <a:rPr lang="en-ZA" dirty="0" smtClean="0"/>
              <a:t>Attacks on ANC leaders by sections from burned area, houses burned</a:t>
            </a:r>
          </a:p>
          <a:p>
            <a:r>
              <a:rPr lang="en-ZA" dirty="0" smtClean="0"/>
              <a:t>Re-organising</a:t>
            </a:r>
          </a:p>
          <a:p>
            <a:pPr lvl="1"/>
            <a:r>
              <a:rPr lang="en-ZA" dirty="0" smtClean="0"/>
              <a:t>City, local leaders, mediators, new vigilante formations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1244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13" y="0"/>
            <a:ext cx="10279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54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Multiple forms of governance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Not just rulers (public </a:t>
            </a:r>
            <a:r>
              <a:rPr lang="en-ZA" dirty="0" smtClean="0"/>
              <a:t>authorities) </a:t>
            </a:r>
            <a:r>
              <a:rPr lang="en-ZA" dirty="0" smtClean="0"/>
              <a:t>but also </a:t>
            </a:r>
            <a:r>
              <a:rPr lang="en-ZA" dirty="0"/>
              <a:t>about rules (governance) </a:t>
            </a:r>
            <a:endParaRPr lang="en-ZA" dirty="0" smtClean="0"/>
          </a:p>
          <a:p>
            <a:r>
              <a:rPr lang="en-ZA" dirty="0" smtClean="0"/>
              <a:t>Informal housing &amp; informal livelihoods</a:t>
            </a:r>
          </a:p>
          <a:p>
            <a:pPr lvl="1"/>
            <a:r>
              <a:rPr lang="en-ZA" dirty="0" err="1" smtClean="0"/>
              <a:t>Shebeens</a:t>
            </a:r>
            <a:endParaRPr lang="en-ZA" dirty="0" smtClean="0"/>
          </a:p>
          <a:p>
            <a:pPr lvl="1"/>
            <a:r>
              <a:rPr lang="en-ZA" dirty="0" smtClean="0"/>
              <a:t>Rentals </a:t>
            </a:r>
          </a:p>
          <a:p>
            <a:r>
              <a:rPr lang="en-ZA" dirty="0" smtClean="0"/>
              <a:t>Formalisation through super-blocking as uniform provision of shelter (meeting needs of poor and marginalised for their wellbeing)</a:t>
            </a:r>
          </a:p>
          <a:p>
            <a:r>
              <a:rPr lang="en-ZA" dirty="0" smtClean="0"/>
              <a:t>A </a:t>
            </a:r>
            <a:r>
              <a:rPr lang="en-ZA" dirty="0" smtClean="0"/>
              <a:t>clash between logics of developmental and informal </a:t>
            </a:r>
            <a:r>
              <a:rPr lang="en-ZA" dirty="0" smtClean="0"/>
              <a:t>governance</a:t>
            </a:r>
          </a:p>
          <a:p>
            <a:pPr lvl="1"/>
            <a:r>
              <a:rPr lang="en-ZA" dirty="0" smtClean="0"/>
              <a:t>Plots too small and architecture inappropriate for both activities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9558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35026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POTUS: Politics of the Urban South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Politics of the Urban South takes place in context of:</a:t>
            </a:r>
          </a:p>
          <a:p>
            <a:r>
              <a:rPr lang="en-ZA" dirty="0" smtClean="0"/>
              <a:t>1. </a:t>
            </a:r>
            <a:r>
              <a:rPr lang="en-ZA" dirty="0" smtClean="0"/>
              <a:t>Multiple </a:t>
            </a:r>
            <a:r>
              <a:rPr lang="en-ZA" dirty="0" smtClean="0"/>
              <a:t>formal and informal, state and non-state, public authorities</a:t>
            </a:r>
          </a:p>
          <a:p>
            <a:pPr lvl="1"/>
            <a:r>
              <a:rPr lang="en-ZA" dirty="0" smtClean="0"/>
              <a:t>E.g. City Hall, </a:t>
            </a:r>
            <a:r>
              <a:rPr lang="en-ZA" dirty="0" err="1" smtClean="0"/>
              <a:t>Oceana</a:t>
            </a:r>
            <a:r>
              <a:rPr lang="en-ZA" dirty="0" smtClean="0"/>
              <a:t> fish company, HBRRA, patrollers</a:t>
            </a:r>
          </a:p>
          <a:p>
            <a:r>
              <a:rPr lang="en-ZA" dirty="0" smtClean="0"/>
              <a:t>2. Multiple and contending forms of governance </a:t>
            </a:r>
          </a:p>
          <a:p>
            <a:pPr lvl="1"/>
            <a:r>
              <a:rPr lang="en-ZA" dirty="0" smtClean="0"/>
              <a:t>These vary by issue and place</a:t>
            </a:r>
          </a:p>
          <a:p>
            <a:pPr lvl="1"/>
            <a:r>
              <a:rPr lang="en-ZA" dirty="0" smtClean="0"/>
              <a:t>E.g. Developmental, Informal, Bureaucratic, Market, Nodal</a:t>
            </a:r>
          </a:p>
          <a:p>
            <a:r>
              <a:rPr lang="en-ZA" dirty="0" smtClean="0"/>
              <a:t>3. Reflects the de-territorialisation of productive power to make the city in urban South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0847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Participation, scale and the just city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For the city </a:t>
            </a:r>
            <a:r>
              <a:rPr lang="en-ZA" dirty="0" smtClean="0"/>
              <a:t>of the urban south, constructing a just city </a:t>
            </a:r>
            <a:r>
              <a:rPr lang="en-ZA" dirty="0"/>
              <a:t>requires </a:t>
            </a:r>
            <a:endParaRPr lang="en-ZA" dirty="0" smtClean="0"/>
          </a:p>
          <a:p>
            <a:pPr marL="0" indent="0">
              <a:buNone/>
            </a:pPr>
            <a:endParaRPr lang="en-ZA" dirty="0"/>
          </a:p>
          <a:p>
            <a:r>
              <a:rPr lang="en-ZA" dirty="0" smtClean="0"/>
              <a:t>1. understanding the multiple and contending authorities &amp; forms of governance that characterise POTUS in a PLACE, including informal kinds.</a:t>
            </a:r>
          </a:p>
          <a:p>
            <a:r>
              <a:rPr lang="en-ZA" dirty="0" smtClean="0"/>
              <a:t>2. implies a requirement for </a:t>
            </a:r>
            <a:r>
              <a:rPr lang="en-ZA" dirty="0" smtClean="0"/>
              <a:t>NEW </a:t>
            </a:r>
            <a:r>
              <a:rPr lang="en-ZA" dirty="0" smtClean="0"/>
              <a:t>forms of representation, participation and policy-making </a:t>
            </a:r>
            <a:r>
              <a:rPr lang="en-ZA" dirty="0" smtClean="0"/>
              <a:t>process, </a:t>
            </a:r>
            <a:r>
              <a:rPr lang="en-ZA" dirty="0" smtClean="0"/>
              <a:t>and BELOW the current scale of formal systems.</a:t>
            </a:r>
          </a:p>
          <a:p>
            <a:r>
              <a:rPr lang="en-ZA" dirty="0" smtClean="0"/>
              <a:t>Justice </a:t>
            </a:r>
            <a:r>
              <a:rPr lang="en-ZA" smtClean="0"/>
              <a:t>requires </a:t>
            </a:r>
            <a:r>
              <a:rPr lang="en-ZA" smtClean="0"/>
              <a:t>governance innovation </a:t>
            </a:r>
            <a:r>
              <a:rPr lang="en-ZA" dirty="0" smtClean="0"/>
              <a:t>at a new scale: where informality is common, building a just city requires building the capacity for democratic innovation at the level of the settlement/neighbourhood.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28711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658" y="1979271"/>
            <a:ext cx="6440810" cy="4641447"/>
          </a:xfrm>
        </p:spPr>
        <p:txBody>
          <a:bodyPr>
            <a:normAutofit lnSpcReduction="10000"/>
          </a:bodyPr>
          <a:lstStyle/>
          <a:p>
            <a:r>
              <a:rPr lang="en-ZA" dirty="0" smtClean="0"/>
              <a:t>Based on Chapter Six in </a:t>
            </a:r>
            <a:r>
              <a:rPr lang="en-ZA" dirty="0" err="1" smtClean="0"/>
              <a:t>Anciano</a:t>
            </a:r>
            <a:r>
              <a:rPr lang="en-ZA" dirty="0" smtClean="0"/>
              <a:t> &amp; Piper. 2019. </a:t>
            </a:r>
            <a:r>
              <a:rPr lang="en-ZA" i="1" dirty="0" smtClean="0"/>
              <a:t>Democracy Disconnected. </a:t>
            </a:r>
            <a:r>
              <a:rPr lang="en-ZA" dirty="0" smtClean="0"/>
              <a:t>Routledge</a:t>
            </a:r>
            <a:r>
              <a:rPr lang="en-ZA" i="1" dirty="0" smtClean="0"/>
              <a:t>.</a:t>
            </a:r>
          </a:p>
          <a:p>
            <a:endParaRPr lang="en-ZA" dirty="0" smtClean="0"/>
          </a:p>
          <a:p>
            <a:endParaRPr lang="en-ZA" dirty="0"/>
          </a:p>
          <a:p>
            <a:endParaRPr lang="en-ZA" dirty="0" smtClean="0"/>
          </a:p>
          <a:p>
            <a:endParaRPr lang="en-ZA" dirty="0"/>
          </a:p>
          <a:p>
            <a:r>
              <a:rPr lang="en-ZA" dirty="0" smtClean="0"/>
              <a:t>Available </a:t>
            </a:r>
            <a:r>
              <a:rPr lang="en-ZA" dirty="0"/>
              <a:t>from</a:t>
            </a:r>
            <a:br>
              <a:rPr lang="en-ZA" dirty="0"/>
            </a:br>
            <a:r>
              <a:rPr lang="en-ZA" dirty="0"/>
              <a:t/>
            </a:r>
            <a:br>
              <a:rPr lang="en-ZA" dirty="0"/>
            </a:br>
            <a:r>
              <a:rPr lang="sv-SE" b="1" dirty="0" err="1"/>
              <a:t>Routledgebooks</a:t>
            </a:r>
            <a:r>
              <a:rPr lang="sv-SE" b="1" dirty="0"/>
              <a:t> </a:t>
            </a:r>
            <a:r>
              <a:rPr lang="sv-SE" dirty="0">
                <a:hlinkClick r:id="rId2"/>
              </a:rPr>
              <a:t>http://goo.gl/WpNh68</a:t>
            </a:r>
            <a:r>
              <a:rPr lang="sv-SE" dirty="0"/>
              <a:t> </a:t>
            </a:r>
            <a:br>
              <a:rPr lang="sv-SE" dirty="0"/>
            </a:br>
            <a:r>
              <a:rPr lang="sv-SE" dirty="0"/>
              <a:t/>
            </a:r>
            <a:br>
              <a:rPr lang="sv-SE" dirty="0"/>
            </a:br>
            <a:r>
              <a:rPr lang="sv-SE" b="1" dirty="0"/>
              <a:t>Amazon:</a:t>
            </a:r>
            <a:r>
              <a:rPr lang="sv-SE" dirty="0"/>
              <a:t/>
            </a:r>
            <a:br>
              <a:rPr lang="sv-SE" dirty="0"/>
            </a:br>
            <a:r>
              <a:rPr lang="sv-SE" dirty="0">
                <a:hlinkClick r:id="rId3"/>
              </a:rPr>
              <a:t>http://goo.gl/5zmLHt</a:t>
            </a:r>
            <a:r>
              <a:rPr lang="en-ZA" dirty="0"/>
              <a:t/>
            </a:r>
            <a:br>
              <a:rPr lang="en-ZA" dirty="0"/>
            </a:br>
            <a:r>
              <a:rPr lang="en-ZA" dirty="0"/>
              <a:t/>
            </a:r>
            <a:br>
              <a:rPr lang="en-ZA" dirty="0"/>
            </a:br>
            <a:r>
              <a:rPr lang="en-ZA" dirty="0"/>
              <a:t>See also </a:t>
            </a:r>
            <a:r>
              <a:rPr lang="en-ZA" dirty="0">
                <a:hlinkClick r:id="rId4"/>
              </a:rPr>
              <a:t>http://democracydisconnected.com/</a:t>
            </a:r>
            <a:r>
              <a:rPr lang="en-ZA" dirty="0"/>
              <a:t> </a:t>
            </a:r>
          </a:p>
        </p:txBody>
      </p:sp>
      <p:pic>
        <p:nvPicPr>
          <p:cNvPr id="4" name="Picture 2" descr="http://democracydisconnected.com/wp-content/uploads/2018/12/Front-cov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0739" cy="687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Left Arrow 5"/>
          <p:cNvSpPr/>
          <p:nvPr/>
        </p:nvSpPr>
        <p:spPr>
          <a:xfrm>
            <a:off x="4490739" y="2731625"/>
            <a:ext cx="3032568" cy="54401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582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 smtClean="0"/>
              <a:t>Hout</a:t>
            </a:r>
            <a:r>
              <a:rPr lang="en-ZA" dirty="0" smtClean="0"/>
              <a:t> Bay, Cape Town, South Africa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014" y="763571"/>
            <a:ext cx="8584986" cy="572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Three settlements of </a:t>
            </a:r>
            <a:r>
              <a:rPr lang="en-ZA" dirty="0" err="1" smtClean="0"/>
              <a:t>Hout</a:t>
            </a:r>
            <a:r>
              <a:rPr lang="en-ZA" dirty="0" smtClean="0"/>
              <a:t> Bay: the Valley, </a:t>
            </a:r>
            <a:r>
              <a:rPr lang="en-ZA" dirty="0" err="1" smtClean="0"/>
              <a:t>Hangberg</a:t>
            </a:r>
            <a:r>
              <a:rPr lang="en-ZA" dirty="0" smtClean="0"/>
              <a:t> &amp; </a:t>
            </a:r>
            <a:r>
              <a:rPr lang="en-ZA" dirty="0" err="1" smtClean="0"/>
              <a:t>Imizamo</a:t>
            </a:r>
            <a:r>
              <a:rPr lang="en-ZA" dirty="0" smtClean="0"/>
              <a:t> </a:t>
            </a:r>
            <a:r>
              <a:rPr lang="en-ZA" dirty="0" err="1" smtClean="0"/>
              <a:t>Yethu</a:t>
            </a:r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915531"/>
              </p:ext>
            </p:extLst>
          </p:nvPr>
        </p:nvGraphicFramePr>
        <p:xfrm>
          <a:off x="3547664" y="0"/>
          <a:ext cx="9639759" cy="6816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Acrobat Document" r:id="rId3" imgW="6423594" imgH="4541051" progId="Acrobat.Document.DC">
                  <p:embed/>
                </p:oleObj>
              </mc:Choice>
              <mc:Fallback>
                <p:oleObj name="Acrobat Document" r:id="rId3" imgW="6423594" imgH="4541051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7664" y="0"/>
                        <a:ext cx="9639759" cy="6816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332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 smtClean="0"/>
              <a:t>Imizamo</a:t>
            </a:r>
            <a:r>
              <a:rPr lang="en-ZA" dirty="0" smtClean="0"/>
              <a:t> </a:t>
            </a:r>
            <a:r>
              <a:rPr lang="en-ZA" dirty="0" err="1" smtClean="0"/>
              <a:t>Yethu</a:t>
            </a:r>
            <a:r>
              <a:rPr lang="en-ZA" dirty="0" smtClean="0"/>
              <a:t/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>42hectares 15000-20000 people</a:t>
            </a:r>
            <a:endParaRPr lang="en-Z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832" y="791851"/>
            <a:ext cx="9499533" cy="5335571"/>
          </a:xfrm>
        </p:spPr>
      </p:pic>
    </p:spTree>
    <p:extLst>
      <p:ext uri="{BB962C8B-B14F-4D97-AF65-F5344CB8AC3E}">
        <p14:creationId xmlns:p14="http://schemas.microsoft.com/office/powerpoint/2010/main" val="24807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Poor, black settlement, mix of formal and informal housing</a:t>
            </a:r>
            <a:endParaRPr lang="en-Z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415" y="505134"/>
            <a:ext cx="7880809" cy="6299394"/>
          </a:xfrm>
        </p:spPr>
      </p:pic>
    </p:spTree>
    <p:extLst>
      <p:ext uri="{BB962C8B-B14F-4D97-AF65-F5344CB8AC3E}">
        <p14:creationId xmlns:p14="http://schemas.microsoft.com/office/powerpoint/2010/main" val="181125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Massive fire April 2017. </a:t>
            </a:r>
            <a:br>
              <a:rPr lang="en-ZA" dirty="0" smtClean="0"/>
            </a:br>
            <a:r>
              <a:rPr lang="en-ZA" dirty="0"/>
              <a:t/>
            </a:r>
            <a:br>
              <a:rPr lang="en-ZA" dirty="0"/>
            </a:br>
            <a:r>
              <a:rPr lang="en-ZA" dirty="0" smtClean="0"/>
              <a:t>2000 homes &amp; 10,000 people </a:t>
            </a:r>
            <a:endParaRPr lang="en-Z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064" y="735292"/>
            <a:ext cx="9469940" cy="5316716"/>
          </a:xfrm>
        </p:spPr>
      </p:pic>
    </p:spTree>
    <p:extLst>
      <p:ext uri="{BB962C8B-B14F-4D97-AF65-F5344CB8AC3E}">
        <p14:creationId xmlns:p14="http://schemas.microsoft.com/office/powerpoint/2010/main" val="424844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Fire damage March 2017</a:t>
            </a:r>
            <a:endParaRPr lang="en-Z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451" y="705340"/>
            <a:ext cx="7488820" cy="5355404"/>
          </a:xfrm>
        </p:spPr>
      </p:pic>
    </p:spTree>
    <p:extLst>
      <p:ext uri="{BB962C8B-B14F-4D97-AF65-F5344CB8AC3E}">
        <p14:creationId xmlns:p14="http://schemas.microsoft.com/office/powerpoint/2010/main" val="210763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Yet resistance to ‘super-blocking’ </a:t>
            </a:r>
            <a:r>
              <a:rPr lang="en-ZA" smtClean="0"/>
              <a:t>(upgrading after the fire)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2050" name="Picture 2" descr="Image result for Imizamo yethu fire 20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267" y="743451"/>
            <a:ext cx="8053123" cy="536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91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A3F38"/>
      </a:dk2>
      <a:lt2>
        <a:srgbClr val="EEEDCB"/>
      </a:lt2>
      <a:accent1>
        <a:srgbClr val="818E9F"/>
      </a:accent1>
      <a:accent2>
        <a:srgbClr val="D26400"/>
      </a:accent2>
      <a:accent3>
        <a:srgbClr val="C3BA45"/>
      </a:accent3>
      <a:accent4>
        <a:srgbClr val="8A8552"/>
      </a:accent4>
      <a:accent5>
        <a:srgbClr val="F3B843"/>
      </a:accent5>
      <a:accent6>
        <a:srgbClr val="786C71"/>
      </a:accent6>
      <a:hlink>
        <a:srgbClr val="46A7CA"/>
      </a:hlink>
      <a:folHlink>
        <a:srgbClr val="B2B2B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1832</TotalTime>
  <Words>691</Words>
  <Application>Microsoft Office PowerPoint</Application>
  <PresentationFormat>Widescreen</PresentationFormat>
  <Paragraphs>77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Corbel</vt:lpstr>
      <vt:lpstr>Wingdings 2</vt:lpstr>
      <vt:lpstr>Frame</vt:lpstr>
      <vt:lpstr>Acrobat Document</vt:lpstr>
      <vt:lpstr>Resisting informal settlement upgrading after a fire: contending forms of governance in Cape Town</vt:lpstr>
      <vt:lpstr>PowerPoint Presentation</vt:lpstr>
      <vt:lpstr>Hout Bay, Cape Town, South Africa</vt:lpstr>
      <vt:lpstr>Three settlements of Hout Bay: the Valley, Hangberg &amp; Imizamo Yethu</vt:lpstr>
      <vt:lpstr>Imizamo Yethu  42hectares 15000-20000 people</vt:lpstr>
      <vt:lpstr>Poor, black settlement, mix of formal and informal housing</vt:lpstr>
      <vt:lpstr>Massive fire April 2017.   2000 homes &amp; 10,000 people </vt:lpstr>
      <vt:lpstr>Fire damage March 2017</vt:lpstr>
      <vt:lpstr>Yet resistance to ‘super-blocking’ (upgrading after the fire)</vt:lpstr>
      <vt:lpstr>PowerPoint Presentation</vt:lpstr>
      <vt:lpstr>Explaining resistance to upgrading</vt:lpstr>
      <vt:lpstr>(i) Power and the city: from control to construction</vt:lpstr>
      <vt:lpstr>(ii) The de-territorialisation of social production of the urban south</vt:lpstr>
      <vt:lpstr>Multiple public authorities and the response to the Imizamo Yethu fire</vt:lpstr>
      <vt:lpstr>PowerPoint Presentation</vt:lpstr>
      <vt:lpstr>Multiple forms of governance</vt:lpstr>
      <vt:lpstr>PowerPoint Presentation</vt:lpstr>
      <vt:lpstr>POTUS: Politics of the Urban South</vt:lpstr>
      <vt:lpstr>Participation, scale and the just city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United by crime, divided by security  disconnected democracy and urban governance in South Africa</dc:title>
  <dc:creator>Fiona Anciano</dc:creator>
  <cp:lastModifiedBy>Laurence Piper (HV)</cp:lastModifiedBy>
  <cp:revision>80</cp:revision>
  <dcterms:created xsi:type="dcterms:W3CDTF">2018-01-31T12:52:49Z</dcterms:created>
  <dcterms:modified xsi:type="dcterms:W3CDTF">2019-06-20T07:39:50Z</dcterms:modified>
</cp:coreProperties>
</file>